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" charset="1" panose="020B0504020202020204"/>
      <p:regular r:id="rId10"/>
    </p:embeddedFont>
    <p:embeddedFont>
      <p:font typeface="Helios Bold" charset="1" panose="020B0704020202020204"/>
      <p:regular r:id="rId11"/>
    </p:embeddedFont>
    <p:embeddedFont>
      <p:font typeface="Helios Italics" charset="1" panose="020B0503020202090204"/>
      <p:regular r:id="rId12"/>
    </p:embeddedFont>
    <p:embeddedFont>
      <p:font typeface="Helios Bold Italics" charset="1" panose="020B0703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Klein" charset="1" panose="02000503060000020004"/>
      <p:regular r:id="rId20"/>
    </p:embeddedFont>
    <p:embeddedFont>
      <p:font typeface="Klein Bold" charset="1" panose="02000503060000020004"/>
      <p:regular r:id="rId21"/>
    </p:embeddedFont>
    <p:embeddedFont>
      <p:font typeface="Klein Italics" charset="1" panose="02000503060000020004"/>
      <p:regular r:id="rId22"/>
    </p:embeddedFont>
    <p:embeddedFont>
      <p:font typeface="Klein Bold Italics" charset="1" panose="02000503060000020004"/>
      <p:regular r:id="rId23"/>
    </p:embeddedFont>
    <p:embeddedFont>
      <p:font typeface="Klein Thin" charset="1" panose="02000503060000020004"/>
      <p:regular r:id="rId24"/>
    </p:embeddedFont>
    <p:embeddedFont>
      <p:font typeface="Klein Thin Italics" charset="1" panose="02000503060000020004"/>
      <p:regular r:id="rId25"/>
    </p:embeddedFont>
    <p:embeddedFont>
      <p:font typeface="Klein Heavy" charset="1" panose="02000503060000020004"/>
      <p:regular r:id="rId26"/>
    </p:embeddedFont>
    <p:embeddedFont>
      <p:font typeface="Klein Heavy Italics" charset="1" panose="0200050306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59583" y="2480017"/>
            <a:ext cx="10585018" cy="3904103"/>
            <a:chOff x="0" y="0"/>
            <a:chExt cx="14113358" cy="52054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4113358" cy="434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882"/>
                </a:lnSpc>
              </a:pPr>
              <a:r>
                <a:rPr lang="en-US" sz="10735">
                  <a:solidFill>
                    <a:srgbClr val="070707"/>
                  </a:solidFill>
                  <a:latin typeface="Klein Bold"/>
                </a:rPr>
                <a:t>Key  Logger</a:t>
              </a:r>
              <a:r>
                <a:rPr lang="en-US" sz="10735">
                  <a:solidFill>
                    <a:srgbClr val="2A2E3A"/>
                  </a:solidFill>
                  <a:latin typeface="Klein Bold"/>
                </a:rPr>
                <a:t> </a:t>
              </a:r>
              <a:r>
                <a:rPr lang="en-US" sz="10735">
                  <a:solidFill>
                    <a:srgbClr val="153969"/>
                  </a:solidFill>
                  <a:latin typeface="Klein Bold"/>
                </a:rPr>
                <a:t>and Security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565390"/>
              <a:ext cx="13694113" cy="640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0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22551" y="6815964"/>
            <a:ext cx="3504145" cy="6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</a:pPr>
            <a:r>
              <a:rPr lang="en-US" sz="4051">
                <a:solidFill>
                  <a:srgbClr val="000000"/>
                </a:solidFill>
                <a:latin typeface="Canva Sans Bold"/>
              </a:rPr>
              <a:t>Presented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19880" y="7816478"/>
            <a:ext cx="5411965" cy="68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>
                <a:solidFill>
                  <a:srgbClr val="153969"/>
                </a:solidFill>
                <a:latin typeface="Canva Sans Bold"/>
              </a:rPr>
              <a:t>Karthikeyan 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0947" y="8637440"/>
            <a:ext cx="7819543" cy="62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4"/>
              </a:lnSpc>
            </a:pPr>
            <a:r>
              <a:rPr lang="en-US" sz="3681">
                <a:solidFill>
                  <a:srgbClr val="2A2E3A"/>
                </a:solidFill>
                <a:latin typeface="Canva Sans Bold"/>
              </a:rPr>
              <a:t>CARE College of Engneering - CSE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11878" y="2919334"/>
            <a:ext cx="5010098" cy="113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6650">
                <a:solidFill>
                  <a:srgbClr val="718BAB"/>
                </a:solidFill>
                <a:latin typeface="Canva Sans Bold"/>
              </a:rPr>
              <a:t>REFERANCE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891" y="5076825"/>
            <a:ext cx="164422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List of sources, research papers, and case studies cited in the presentation for further reading and verification.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B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2379" y="2142796"/>
            <a:ext cx="7263242" cy="6001408"/>
          </a:xfrm>
          <a:custGeom>
            <a:avLst/>
            <a:gdLst/>
            <a:ahLst/>
            <a:cxnLst/>
            <a:rect r="r" b="b" t="t" l="l"/>
            <a:pathLst>
              <a:path h="6001408" w="7263242">
                <a:moveTo>
                  <a:pt x="0" y="0"/>
                </a:moveTo>
                <a:lnTo>
                  <a:pt x="7263242" y="0"/>
                </a:lnTo>
                <a:lnTo>
                  <a:pt x="7263242" y="6001408"/>
                </a:lnTo>
                <a:lnTo>
                  <a:pt x="0" y="6001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598" y="5193130"/>
            <a:ext cx="11481316" cy="106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001" indent="-331001" lvl="1">
              <a:lnSpc>
                <a:spcPts val="4292"/>
              </a:lnSpc>
              <a:buFont typeface="Arial"/>
              <a:buChar char="•"/>
            </a:pPr>
            <a:r>
              <a:rPr lang="en-US" sz="3066">
                <a:solidFill>
                  <a:srgbClr val="000000"/>
                </a:solidFill>
                <a:latin typeface="Canva Sans Bold"/>
              </a:rPr>
              <a:t>Problem Statement (Should not include solution)</a:t>
            </a:r>
          </a:p>
          <a:p>
            <a:pPr>
              <a:lnSpc>
                <a:spcPts val="42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7598" y="6204855"/>
            <a:ext cx="6585119" cy="5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122" indent="-330561" lvl="1">
              <a:lnSpc>
                <a:spcPts val="4287"/>
              </a:lnSpc>
              <a:buFont typeface="Arial"/>
              <a:buChar char="•"/>
            </a:pPr>
            <a:r>
              <a:rPr lang="en-US" sz="3062">
                <a:solidFill>
                  <a:srgbClr val="000000"/>
                </a:solidFill>
                <a:latin typeface="Canva Sans Bold"/>
              </a:rPr>
              <a:t>Proposed System/Solution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598" y="7234018"/>
            <a:ext cx="11929573" cy="5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122" indent="-330561" lvl="1">
              <a:lnSpc>
                <a:spcPts val="4287"/>
              </a:lnSpc>
              <a:buFont typeface="Arial"/>
              <a:buChar char="•"/>
            </a:pPr>
            <a:r>
              <a:rPr lang="en-US" sz="3062">
                <a:solidFill>
                  <a:srgbClr val="000000"/>
                </a:solidFill>
                <a:latin typeface="Canva Sans Bold"/>
              </a:rPr>
              <a:t>System Development Approach (Technology Used)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344" y="8444541"/>
            <a:ext cx="6199717" cy="5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122" indent="-330561" lvl="1">
              <a:lnSpc>
                <a:spcPts val="4287"/>
              </a:lnSpc>
              <a:buFont typeface="Arial"/>
              <a:buChar char="•"/>
            </a:pPr>
            <a:r>
              <a:rPr lang="en-US" sz="3062">
                <a:solidFill>
                  <a:srgbClr val="000000"/>
                </a:solidFill>
                <a:latin typeface="Canva Sans Bold"/>
              </a:rPr>
              <a:t>Algorithm &amp; Deployment 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35636" y="8444541"/>
            <a:ext cx="3649337" cy="5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122" indent="-330561" lvl="1">
              <a:lnSpc>
                <a:spcPts val="4287"/>
              </a:lnSpc>
              <a:buFont typeface="Arial"/>
              <a:buChar char="•"/>
            </a:pPr>
            <a:r>
              <a:rPr lang="en-US" sz="3062">
                <a:solidFill>
                  <a:srgbClr val="000000"/>
                </a:solidFill>
                <a:latin typeface="Canva Sans Bold"/>
              </a:rPr>
              <a:t>Referencesg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8914" y="5271054"/>
            <a:ext cx="4259936" cy="4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196" indent="-290598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Canva Sans Bold"/>
              </a:rPr>
              <a:t>Result (Output Image)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3982" y="6201098"/>
            <a:ext cx="2457534" cy="4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196" indent="-290598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48914" y="7291290"/>
            <a:ext cx="2806947" cy="4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196" indent="-290598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Canva Sans Bold"/>
              </a:rPr>
              <a:t>Future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8914" y="8327814"/>
            <a:ext cx="2462602" cy="46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196" indent="-290598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Canva Sans Bold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4767" y="-4109047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3549" y="1220378"/>
            <a:ext cx="7285740" cy="3484246"/>
            <a:chOff x="0" y="0"/>
            <a:chExt cx="9714320" cy="46456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9714320" cy="3031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Problem </a:t>
              </a:r>
              <a:r>
                <a:rPr lang="en-US" sz="6999">
                  <a:solidFill>
                    <a:srgbClr val="6E787D"/>
                  </a:solidFill>
                  <a:latin typeface="Klein Bold"/>
                </a:rPr>
                <a:t>Statement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16536"/>
              <a:ext cx="8770288" cy="102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39"/>
                </a:lnSpc>
              </a:pPr>
              <a:r>
                <a:rPr lang="en-US" sz="4599">
                  <a:solidFill>
                    <a:srgbClr val="2A2E3A"/>
                  </a:solidFill>
                  <a:latin typeface="Helios Bold"/>
                </a:rPr>
                <a:t>Introduction: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77501" y="5029200"/>
            <a:ext cx="15383971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</a:rPr>
              <a:t>Keyloggers are malicious software or hardware devices designed to covertly record keystrokes on a computer or mobile device.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7501" y="6783070"/>
            <a:ext cx="16705724" cy="264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/>
              </a:rPr>
              <a:t>Real-world problem: In recent years, there has been a significant rise in cyberattacks involving keyloggers, leading to widespread data breaches, financial losses, and identity theft.</a:t>
            </a:r>
          </a:p>
          <a:p>
            <a:pPr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90855" y="-39601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149" y="9258300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566" y="-142841"/>
            <a:ext cx="921722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323232"/>
                </a:solidFill>
                <a:latin typeface="Canva Sans Bold"/>
              </a:rPr>
              <a:t>Proposed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0798" y="1654749"/>
            <a:ext cx="1623060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Overview: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The proposed solution involves implementing comprehensive cybersecurity measures to detect and prevent keylogger attacks.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052" y="2936473"/>
            <a:ext cx="1623060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Real-world solution: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 Deploying robust antivirus software, firewalls, intrusion detection systems, and encryption technologies can help safeguard against keylogger threats.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0798" y="4215363"/>
            <a:ext cx="1623060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Security Measures: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 Antivirus and Anti-malware Software: Regularly updated antivirus programs can scan for and remove keylogger malware from infected devices.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29848" y="5573287"/>
            <a:ext cx="1623060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Firewall Protection: 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Firewalls block unauthorized access to networks and prevent malicious software, including keyloggers, from communicating with external servers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9848" y="7041120"/>
            <a:ext cx="1644963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Endpoint Security: 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Endpoint detection and response (EDR) solutions monitor and analyze system behavior to identify suspicious activities indicative of keylogger activity.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798" y="8504457"/>
            <a:ext cx="16449638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3232"/>
                </a:solidFill>
                <a:latin typeface="Canva Sans Bold"/>
              </a:rPr>
              <a:t>Encryption Technologies: </a:t>
            </a:r>
            <a:r>
              <a:rPr lang="en-US" sz="2900">
                <a:solidFill>
                  <a:srgbClr val="323232"/>
                </a:solidFill>
                <a:latin typeface="Canva Sans"/>
              </a:rPr>
              <a:t>Encrypting sensitive data stored on devices and transmitted over networks ensures that even if intercepted by keyloggers, the information remains unintelligible to attackers.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0743" y="-4702130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0" y="0"/>
                </a:lnTo>
                <a:lnTo>
                  <a:pt x="13960430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9934" y="-60383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9"/>
                </a:lnTo>
                <a:lnTo>
                  <a:pt x="0" y="182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-414665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0128" y="895696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78277" y="9146138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5798" y="895696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6626" y="9146138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5230" y="24072"/>
            <a:ext cx="76872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System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4142" y="2054615"/>
            <a:ext cx="44859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Technology Used: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4142" y="2758830"/>
            <a:ext cx="1455157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Advanced Machine Learning Algorithms: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Machine learning models can be trained to recognize patterns of keylogger behavior and distinguish between legitimate and malicious keystroke activity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4142" y="4663195"/>
            <a:ext cx="1455157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Cloud-Based Security Solutions: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Leveraging cloud computing infrastructure enables real-time monitoring and analysis of keystroke data across multiple devices and platforms.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4142" y="6562797"/>
            <a:ext cx="1507852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Cross-Platform Compatibility: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Developing security solutions that are compatible with various operating systems (Windows, macOS, Linux, Android, iOS) ensures comprehensive protection across diverse environments.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662" y="-1953253"/>
            <a:ext cx="18288000" cy="3608707"/>
          </a:xfrm>
          <a:custGeom>
            <a:avLst/>
            <a:gdLst/>
            <a:ahLst/>
            <a:cxnLst/>
            <a:rect r="r" b="b" t="t" l="l"/>
            <a:pathLst>
              <a:path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74656"/>
            <a:ext cx="11190202" cy="97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8"/>
              </a:lnSpc>
            </a:pPr>
            <a:r>
              <a:rPr lang="en-US" sz="5691">
                <a:solidFill>
                  <a:srgbClr val="FFFFFF"/>
                </a:solidFill>
                <a:latin typeface="Canva Sans Bold"/>
              </a:rPr>
              <a:t>ALGORITHM &amp; DEVLOPMENT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669" y="1769754"/>
            <a:ext cx="35463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Algorithm: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7919" y="2582554"/>
            <a:ext cx="1805485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Behavioral Analysis: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Machine learning algorithms analyze user typing patterns, application usage, and context to identify anomalies indicative of keylogger activity.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919" y="3950661"/>
            <a:ext cx="1800723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Signature-Based Detection: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Utilizing databases of known keylogger signatures to detect and block malicious software before it can compromise system integrity.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669" y="5298131"/>
            <a:ext cx="388453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2" indent="-410211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Deployment: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919" y="6386045"/>
            <a:ext cx="18289054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Agent-Based Deployment: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Installing lightweight agent software on endpoints to continuously monitor and protect against keylogger threats without significant performance impact.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919" y="8314540"/>
            <a:ext cx="1863649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Centralized Management: </a:t>
            </a:r>
            <a:r>
              <a:rPr lang="en-US" sz="3200">
                <a:solidFill>
                  <a:srgbClr val="000000"/>
                </a:solidFill>
                <a:latin typeface="Canva Sans"/>
              </a:rPr>
              <a:t>Implementing centralized management consoles for administering security policies, conducting threat analysis, and generating alerts in real-time.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7345" y="4813626"/>
            <a:ext cx="6838360" cy="6838360"/>
            <a:chOff x="0" y="0"/>
            <a:chExt cx="9117814" cy="9117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17814" cy="9117814"/>
            </a:xfrm>
            <a:custGeom>
              <a:avLst/>
              <a:gdLst/>
              <a:ahLst/>
              <a:cxnLst/>
              <a:rect r="r" b="b" t="t" l="l"/>
              <a:pathLst>
                <a:path h="9117814" w="9117814">
                  <a:moveTo>
                    <a:pt x="0" y="0"/>
                  </a:moveTo>
                  <a:lnTo>
                    <a:pt x="9117814" y="0"/>
                  </a:lnTo>
                  <a:lnTo>
                    <a:pt x="9117814" y="9117814"/>
                  </a:lnTo>
                  <a:lnTo>
                    <a:pt x="0" y="9117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207619" y="2415239"/>
              <a:ext cx="6702575" cy="6702575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18BAB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445675" y="4891350"/>
              <a:ext cx="4226464" cy="422646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CFE1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562151" y="430417"/>
            <a:ext cx="44647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718BAB"/>
                </a:solidFill>
                <a:latin typeface="Canva Sans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151" y="3433900"/>
            <a:ext cx="1772584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Display an output image showcasing the system’s dashboard or user interface, demonstrating: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6106" y="5465891"/>
            <a:ext cx="897024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</a:rPr>
              <a:t>Real-time threat detection alerts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6106" y="6603176"/>
            <a:ext cx="118710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</a:rPr>
              <a:t>Graphical representations of keylogger activity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6106" y="7737506"/>
            <a:ext cx="1282562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nva Sans"/>
              </a:rPr>
              <a:t>Summary of security events and incident reports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4069" y="-1065785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6"/>
                </a:lnTo>
                <a:lnTo>
                  <a:pt x="0" y="253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31194" y="-951485"/>
            <a:ext cx="2080186" cy="2080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-907394" y="199998"/>
            <a:ext cx="2464890" cy="869205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907394" y="7626273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824580" y="7973394"/>
            <a:ext cx="2080186" cy="208018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569736" y="-803822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877828" y="-614406"/>
            <a:ext cx="2080186" cy="208018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6569736" y="461960"/>
            <a:ext cx="2531565" cy="8430095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569736" y="7626273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877828" y="7973394"/>
            <a:ext cx="2080186" cy="20801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09035" y="-63792"/>
            <a:ext cx="690550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895257" y="1853218"/>
            <a:ext cx="690550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Summary: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607" y="2696181"/>
            <a:ext cx="172543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Keyloggers pose a significant threat to individuals, businesses, and organizations, leading to financial losses, data breaches, and privacy violations.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8992" y="4143686"/>
            <a:ext cx="1726097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implementing proactive cybersecurity measures is essential to detect and prevent keylogger attacks and safeguard sensitive information.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-1128068" y="5736901"/>
            <a:ext cx="59898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Call to Action: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73807" y="6600501"/>
            <a:ext cx="1621134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Encourage stakeholders to prioritize cybersecurity awareness, adopt best practices for safe computing, and invest in robust security solutions to mitigate keylogger risks.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154603" y="-12345441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4" y="0"/>
                </a:lnTo>
                <a:lnTo>
                  <a:pt x="15978794" y="15978795"/>
                </a:lnTo>
                <a:lnTo>
                  <a:pt x="0" y="15978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8903" y="230208"/>
            <a:ext cx="6236494" cy="107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2"/>
              </a:lnSpc>
            </a:pPr>
            <a:r>
              <a:rPr lang="en-US" sz="6301">
                <a:solidFill>
                  <a:srgbClr val="FFFFFF"/>
                </a:solidFill>
                <a:latin typeface="Canva Sans Bold"/>
              </a:rPr>
              <a:t>FUTURE SCOPE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092" y="2407219"/>
            <a:ext cx="47522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Emerging Trends: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0811" y="3520047"/>
            <a:ext cx="1738139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Continuous Monitoring: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Integration of AI-driven analytics and behavioral biometrics for real-time monitoring and adaptive threat response.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0811" y="5162130"/>
            <a:ext cx="158196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Zero-Trust Architecture: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Adoption of zero-trust security frameworks to verify user identities and device integrity before granting access to sensitive resources.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3915" y="7371295"/>
            <a:ext cx="158196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Quantum-Safe Cryptography: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Research and development of encryption algorithms resistant to quantum computing threats, ensuring long-term data protection against keylogger attacks.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DAGBXeTxFeg</dc:identifier>
  <dcterms:modified xsi:type="dcterms:W3CDTF">2011-08-01T06:04:30Z</dcterms:modified>
  <cp:revision>1</cp:revision>
  <dc:title>Naan Mudhalvan PPT - KarthiKeyan M</dc:title>
</cp:coreProperties>
</file>